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256" r:id="rId2"/>
    <p:sldId id="257" r:id="rId3"/>
    <p:sldId id="258" r:id="rId4"/>
    <p:sldId id="409" r:id="rId5"/>
    <p:sldId id="373" r:id="rId6"/>
    <p:sldId id="374" r:id="rId7"/>
    <p:sldId id="375" r:id="rId8"/>
    <p:sldId id="376" r:id="rId9"/>
    <p:sldId id="377" r:id="rId10"/>
    <p:sldId id="378" r:id="rId11"/>
    <p:sldId id="379" r:id="rId12"/>
    <p:sldId id="380" r:id="rId13"/>
    <p:sldId id="384" r:id="rId14"/>
    <p:sldId id="382" r:id="rId15"/>
    <p:sldId id="381" r:id="rId16"/>
    <p:sldId id="385" r:id="rId17"/>
    <p:sldId id="386" r:id="rId18"/>
    <p:sldId id="387" r:id="rId19"/>
    <p:sldId id="388" r:id="rId20"/>
    <p:sldId id="389" r:id="rId21"/>
    <p:sldId id="390" r:id="rId22"/>
    <p:sldId id="391" r:id="rId23"/>
    <p:sldId id="393" r:id="rId24"/>
    <p:sldId id="394" r:id="rId25"/>
    <p:sldId id="395" r:id="rId26"/>
    <p:sldId id="392" r:id="rId27"/>
    <p:sldId id="396" r:id="rId28"/>
    <p:sldId id="397" r:id="rId29"/>
    <p:sldId id="398" r:id="rId30"/>
    <p:sldId id="399" r:id="rId31"/>
    <p:sldId id="400" r:id="rId32"/>
    <p:sldId id="401" r:id="rId33"/>
    <p:sldId id="402" r:id="rId34"/>
    <p:sldId id="403" r:id="rId35"/>
    <p:sldId id="404" r:id="rId36"/>
    <p:sldId id="405" r:id="rId37"/>
    <p:sldId id="406" r:id="rId38"/>
    <p:sldId id="407" r:id="rId39"/>
    <p:sldId id="40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03" r:id="rId81"/>
    <p:sldId id="304" r:id="rId82"/>
    <p:sldId id="305" r:id="rId83"/>
    <p:sldId id="306" r:id="rId84"/>
    <p:sldId id="307" r:id="rId85"/>
    <p:sldId id="309" r:id="rId86"/>
    <p:sldId id="310" r:id="rId87"/>
    <p:sldId id="311" r:id="rId88"/>
    <p:sldId id="312" r:id="rId89"/>
    <p:sldId id="313" r:id="rId90"/>
    <p:sldId id="314" r:id="rId91"/>
    <p:sldId id="315" r:id="rId92"/>
    <p:sldId id="316" r:id="rId93"/>
    <p:sldId id="317" r:id="rId94"/>
    <p:sldId id="318" r:id="rId95"/>
    <p:sldId id="319" r:id="rId96"/>
    <p:sldId id="320" r:id="rId97"/>
    <p:sldId id="321" r:id="rId98"/>
    <p:sldId id="322" r:id="rId99"/>
    <p:sldId id="323" r:id="rId100"/>
    <p:sldId id="324" r:id="rId101"/>
    <p:sldId id="325" r:id="rId102"/>
    <p:sldId id="326" r:id="rId103"/>
    <p:sldId id="327" r:id="rId104"/>
    <p:sldId id="328" r:id="rId105"/>
    <p:sldId id="329" r:id="rId106"/>
    <p:sldId id="330" r:id="rId107"/>
    <p:sldId id="331" r:id="rId108"/>
    <p:sldId id="332" r:id="rId109"/>
    <p:sldId id="333" r:id="rId110"/>
    <p:sldId id="334" r:id="rId111"/>
    <p:sldId id="335" r:id="rId112"/>
    <p:sldId id="336" r:id="rId113"/>
    <p:sldId id="337" r:id="rId114"/>
    <p:sldId id="338" r:id="rId115"/>
    <p:sldId id="339" r:id="rId116"/>
    <p:sldId id="341" r:id="rId117"/>
    <p:sldId id="342" r:id="rId118"/>
    <p:sldId id="343" r:id="rId119"/>
    <p:sldId id="344" r:id="rId120"/>
    <p:sldId id="345" r:id="rId121"/>
    <p:sldId id="346" r:id="rId122"/>
    <p:sldId id="347" r:id="rId123"/>
    <p:sldId id="348" r:id="rId124"/>
    <p:sldId id="349" r:id="rId125"/>
    <p:sldId id="350" r:id="rId126"/>
    <p:sldId id="351" r:id="rId127"/>
    <p:sldId id="352" r:id="rId128"/>
    <p:sldId id="353" r:id="rId129"/>
    <p:sldId id="354" r:id="rId130"/>
    <p:sldId id="355" r:id="rId131"/>
    <p:sldId id="356" r:id="rId132"/>
    <p:sldId id="357" r:id="rId133"/>
    <p:sldId id="358" r:id="rId134"/>
    <p:sldId id="359" r:id="rId135"/>
    <p:sldId id="360" r:id="rId136"/>
    <p:sldId id="361" r:id="rId137"/>
    <p:sldId id="363" r:id="rId138"/>
    <p:sldId id="364" r:id="rId139"/>
    <p:sldId id="365" r:id="rId140"/>
    <p:sldId id="366" r:id="rId141"/>
    <p:sldId id="367" r:id="rId142"/>
    <p:sldId id="369" r:id="rId143"/>
    <p:sldId id="370" r:id="rId144"/>
    <p:sldId id="371" r:id="rId145"/>
    <p:sldId id="372" r:id="rId146"/>
    <p:sldId id="368" r:id="rId1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0"/>
    <p:restoredTop sz="66859"/>
  </p:normalViewPr>
  <p:slideViewPr>
    <p:cSldViewPr snapToGrid="0" snapToObjects="1">
      <p:cViewPr varScale="1">
        <p:scale>
          <a:sx n="110" d="100"/>
          <a:sy n="110" d="100"/>
        </p:scale>
        <p:origin x="294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C1027-16AB-6441-8B82-6E54BDE7842E}" type="datetimeFigureOut">
              <a:rPr lang="en-US" smtClean="0"/>
              <a:t>1/31/18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CDBD70-841B-634E-A970-7DE49BD31ABB}" type="slidenum">
              <a:rPr lang="en-US" smtClean="0"/>
              <a:t>‹#›</a:t>
            </a:fld>
            <a:endParaRPr lang="en-US"/>
          </a:p>
        </p:txBody>
      </p:sp>
    </p:spTree>
    <p:extLst>
      <p:ext uri="{BB962C8B-B14F-4D97-AF65-F5344CB8AC3E}">
        <p14:creationId xmlns:p14="http://schemas.microsoft.com/office/powerpoint/2010/main" val="524001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com.unh.edu/vislab/index.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homepages.wmich.edu/~korista/web-images/cone_sensit.gif"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www.fourmilab.ch/documents/specrend/" TargetMode="External"/><Relationship Id="rId5" Type="http://schemas.openxmlformats.org/officeDocument/2006/relationships/hyperlink" Target="http://casa.colorado.edu/~ajsh/colour/primary.html" TargetMode="External"/><Relationship Id="rId4" Type="http://schemas.openxmlformats.org/officeDocument/2006/relationships/hyperlink" Target="http://www.unm.edu/~toolson/human_cone_response.htm"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Colorimetry"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en.wikipedia.org/wiki/Spectral_power_distribu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vis.stanford.edu/color-names/dictionary" TargetMode="External"/><Relationship Id="rId2" Type="http://schemas.openxmlformats.org/officeDocument/2006/relationships/slide" Target="../slides/slide123.xml"/><Relationship Id="rId1" Type="http://schemas.openxmlformats.org/officeDocument/2006/relationships/notesMaster" Target="../notesMasters/notesMaster1.xml"/><Relationship Id="rId5" Type="http://schemas.openxmlformats.org/officeDocument/2006/relationships/hyperlink" Target="http://vis.stanford.edu/color-names/selector" TargetMode="External"/><Relationship Id="rId4" Type="http://schemas.openxmlformats.org/officeDocument/2006/relationships/hyperlink" Target="http://vis.stanford.edu/color-names/analyze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Colin Ware is the Director of the </a:t>
            </a:r>
            <a:r>
              <a:rPr lang="en-US" sz="1200" b="1" i="0" u="none" strike="noStrike" kern="1200" dirty="0">
                <a:solidFill>
                  <a:schemeClr val="tx1"/>
                </a:solidFill>
                <a:effectLst/>
                <a:latin typeface="+mn-lt"/>
                <a:ea typeface="+mn-ea"/>
                <a:cs typeface="+mn-cs"/>
                <a:hlinkClick r:id="rId3"/>
              </a:rPr>
              <a:t>Data Visualization Research Lab</a:t>
            </a:r>
            <a:r>
              <a:rPr lang="en-US" sz="1200" b="1" i="0" kern="1200" dirty="0">
                <a:solidFill>
                  <a:schemeClr val="tx1"/>
                </a:solidFill>
                <a:effectLst/>
                <a:latin typeface="+mn-lt"/>
                <a:ea typeface="+mn-ea"/>
                <a:cs typeface="+mn-cs"/>
              </a:rPr>
              <a:t> which is part of the Center for Coastal and Ocean Mapping at the University of New Hampshire. </a:t>
            </a:r>
            <a:r>
              <a:rPr lang="en-US" sz="1200" b="0" i="0" kern="1200" dirty="0">
                <a:solidFill>
                  <a:schemeClr val="tx1"/>
                </a:solidFill>
                <a:effectLst/>
                <a:latin typeface="+mn-lt"/>
                <a:ea typeface="+mn-ea"/>
                <a:cs typeface="+mn-cs"/>
              </a:rPr>
              <a:t>He is cross appointed between the Departments of Ocean Engineering and Computer Science. Ware specializes in advanced data visualization and has a special interest in applications of visualization to Ocean Mapping. He combines interests in both basic and applied research and he has advanced degrees in both computer science (</a:t>
            </a:r>
            <a:r>
              <a:rPr lang="en-US" sz="1200" b="0" i="0" kern="1200" dirty="0" err="1">
                <a:solidFill>
                  <a:schemeClr val="tx1"/>
                </a:solidFill>
                <a:effectLst/>
                <a:latin typeface="+mn-lt"/>
                <a:ea typeface="+mn-ea"/>
                <a:cs typeface="+mn-cs"/>
              </a:rPr>
              <a:t>MMath</a:t>
            </a:r>
            <a:r>
              <a:rPr lang="en-US" sz="1200" b="0" i="0" kern="1200" dirty="0">
                <a:solidFill>
                  <a:schemeClr val="tx1"/>
                </a:solidFill>
                <a:effectLst/>
                <a:latin typeface="+mn-lt"/>
                <a:ea typeface="+mn-ea"/>
                <a:cs typeface="+mn-cs"/>
              </a:rPr>
              <a:t>, Waterloo) and in the psychology of perception (</a:t>
            </a:r>
            <a:r>
              <a:rPr lang="en-US" sz="1200" b="0" i="0" kern="1200" dirty="0" err="1">
                <a:solidFill>
                  <a:schemeClr val="tx1"/>
                </a:solidFill>
                <a:effectLst/>
                <a:latin typeface="+mn-lt"/>
                <a:ea typeface="+mn-ea"/>
                <a:cs typeface="+mn-cs"/>
              </a:rPr>
              <a:t>PhD,Toronto</a:t>
            </a:r>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Ware has published over 150 articles in scientific and technical journals and leading conference proceedings. Many of these articles relate to the use of color, texture, motion and 3D displays in information visualizati</a:t>
            </a:r>
            <a:r>
              <a:rPr lang="en-US" sz="1200" b="0" i="0" kern="1200" dirty="0">
                <a:solidFill>
                  <a:schemeClr val="tx1"/>
                </a:solidFill>
                <a:effectLst/>
                <a:latin typeface="+mn-lt"/>
                <a:ea typeface="+mn-ea"/>
                <a:cs typeface="+mn-cs"/>
              </a:rPr>
              <a:t>on. His approach is always to combine theory with practice and his publications range from rigorously scientific contributions to the Journal of Physiology and Vision Research to applications-oriented articles in ACM Transactions on Graphics and various visualization and human-computer Interaction Journals.</a:t>
            </a:r>
          </a:p>
          <a:p>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2</a:t>
            </a:fld>
            <a:endParaRPr lang="en-US"/>
          </a:p>
        </p:txBody>
      </p:sp>
    </p:spTree>
    <p:extLst>
      <p:ext uri="{BB962C8B-B14F-4D97-AF65-F5344CB8AC3E}">
        <p14:creationId xmlns:p14="http://schemas.microsoft.com/office/powerpoint/2010/main" val="4058550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Rainbow distribution in color – where is your eye drawn test – Red then purple but we do not want that here ….</a:t>
            </a:r>
          </a:p>
        </p:txBody>
      </p:sp>
      <p:sp>
        <p:nvSpPr>
          <p:cNvPr id="4" name="Slide Number Placeholder 3"/>
          <p:cNvSpPr>
            <a:spLocks noGrp="1"/>
          </p:cNvSpPr>
          <p:nvPr>
            <p:ph type="sldNum" sz="quarter" idx="10"/>
          </p:nvPr>
        </p:nvSpPr>
        <p:spPr/>
        <p:txBody>
          <a:bodyPr/>
          <a:lstStyle/>
          <a:p>
            <a:fld id="{4CCDBD70-841B-634E-A970-7DE49BD31ABB}" type="slidenum">
              <a:rPr lang="en-US" smtClean="0"/>
              <a:t>20</a:t>
            </a:fld>
            <a:endParaRPr lang="en-US"/>
          </a:p>
        </p:txBody>
      </p:sp>
    </p:spTree>
    <p:extLst>
      <p:ext uri="{BB962C8B-B14F-4D97-AF65-F5344CB8AC3E}">
        <p14:creationId xmlns:p14="http://schemas.microsoft.com/office/powerpoint/2010/main" val="365931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thoughtful use of color</a:t>
            </a:r>
          </a:p>
        </p:txBody>
      </p:sp>
      <p:sp>
        <p:nvSpPr>
          <p:cNvPr id="4" name="Slide Number Placeholder 3"/>
          <p:cNvSpPr>
            <a:spLocks noGrp="1"/>
          </p:cNvSpPr>
          <p:nvPr>
            <p:ph type="sldNum" sz="quarter" idx="10"/>
          </p:nvPr>
        </p:nvSpPr>
        <p:spPr/>
        <p:txBody>
          <a:bodyPr/>
          <a:lstStyle/>
          <a:p>
            <a:fld id="{4CCDBD70-841B-634E-A970-7DE49BD31ABB}" type="slidenum">
              <a:rPr lang="en-US" smtClean="0"/>
              <a:t>21</a:t>
            </a:fld>
            <a:endParaRPr lang="en-US"/>
          </a:p>
        </p:txBody>
      </p:sp>
    </p:spTree>
    <p:extLst>
      <p:ext uri="{BB962C8B-B14F-4D97-AF65-F5344CB8AC3E}">
        <p14:creationId xmlns:p14="http://schemas.microsoft.com/office/powerpoint/2010/main" val="18324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google search will give you something like this….</a:t>
            </a:r>
          </a:p>
        </p:txBody>
      </p:sp>
      <p:sp>
        <p:nvSpPr>
          <p:cNvPr id="4" name="Slide Number Placeholder 3"/>
          <p:cNvSpPr>
            <a:spLocks noGrp="1"/>
          </p:cNvSpPr>
          <p:nvPr>
            <p:ph type="sldNum" sz="quarter" idx="10"/>
          </p:nvPr>
        </p:nvSpPr>
        <p:spPr/>
        <p:txBody>
          <a:bodyPr/>
          <a:lstStyle/>
          <a:p>
            <a:fld id="{4CCDBD70-841B-634E-A970-7DE49BD31ABB}" type="slidenum">
              <a:rPr lang="en-US" smtClean="0"/>
              <a:t>23</a:t>
            </a:fld>
            <a:endParaRPr lang="en-US"/>
          </a:p>
        </p:txBody>
      </p:sp>
    </p:spTree>
    <p:extLst>
      <p:ext uri="{BB962C8B-B14F-4D97-AF65-F5344CB8AC3E}">
        <p14:creationId xmlns:p14="http://schemas.microsoft.com/office/powerpoint/2010/main" val="1805010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to use grey and light shades of blue</a:t>
            </a:r>
          </a:p>
        </p:txBody>
      </p:sp>
      <p:sp>
        <p:nvSpPr>
          <p:cNvPr id="4" name="Slide Number Placeholder 3"/>
          <p:cNvSpPr>
            <a:spLocks noGrp="1"/>
          </p:cNvSpPr>
          <p:nvPr>
            <p:ph type="sldNum" sz="quarter" idx="10"/>
          </p:nvPr>
        </p:nvSpPr>
        <p:spPr/>
        <p:txBody>
          <a:bodyPr/>
          <a:lstStyle/>
          <a:p>
            <a:fld id="{4CCDBD70-841B-634E-A970-7DE49BD31ABB}" type="slidenum">
              <a:rPr lang="en-US" smtClean="0"/>
              <a:t>25</a:t>
            </a:fld>
            <a:endParaRPr lang="en-US"/>
          </a:p>
        </p:txBody>
      </p:sp>
    </p:spTree>
    <p:extLst>
      <p:ext uri="{BB962C8B-B14F-4D97-AF65-F5344CB8AC3E}">
        <p14:creationId xmlns:p14="http://schemas.microsoft.com/office/powerpoint/2010/main" val="3864383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more clinical look and feel use black…</a:t>
            </a:r>
          </a:p>
        </p:txBody>
      </p:sp>
      <p:sp>
        <p:nvSpPr>
          <p:cNvPr id="4" name="Slide Number Placeholder 3"/>
          <p:cNvSpPr>
            <a:spLocks noGrp="1"/>
          </p:cNvSpPr>
          <p:nvPr>
            <p:ph type="sldNum" sz="quarter" idx="10"/>
          </p:nvPr>
        </p:nvSpPr>
        <p:spPr/>
        <p:txBody>
          <a:bodyPr/>
          <a:lstStyle/>
          <a:p>
            <a:fld id="{4CCDBD70-841B-634E-A970-7DE49BD31ABB}" type="slidenum">
              <a:rPr lang="en-US" smtClean="0"/>
              <a:t>26</a:t>
            </a:fld>
            <a:endParaRPr lang="en-US"/>
          </a:p>
        </p:txBody>
      </p:sp>
    </p:spTree>
    <p:extLst>
      <p:ext uri="{BB962C8B-B14F-4D97-AF65-F5344CB8AC3E}">
        <p14:creationId xmlns:p14="http://schemas.microsoft.com/office/powerpoint/2010/main" val="3117119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perhaps use an outline for the assumption of opportunity?</a:t>
            </a:r>
          </a:p>
        </p:txBody>
      </p:sp>
      <p:sp>
        <p:nvSpPr>
          <p:cNvPr id="4" name="Slide Number Placeholder 3"/>
          <p:cNvSpPr>
            <a:spLocks noGrp="1"/>
          </p:cNvSpPr>
          <p:nvPr>
            <p:ph type="sldNum" sz="quarter" idx="10"/>
          </p:nvPr>
        </p:nvSpPr>
        <p:spPr/>
        <p:txBody>
          <a:bodyPr/>
          <a:lstStyle/>
          <a:p>
            <a:fld id="{4CCDBD70-841B-634E-A970-7DE49BD31ABB}" type="slidenum">
              <a:rPr lang="en-US" smtClean="0"/>
              <a:t>27</a:t>
            </a:fld>
            <a:endParaRPr lang="en-US"/>
          </a:p>
        </p:txBody>
      </p:sp>
    </p:spTree>
    <p:extLst>
      <p:ext uri="{BB962C8B-B14F-4D97-AF65-F5344CB8AC3E}">
        <p14:creationId xmlns:p14="http://schemas.microsoft.com/office/powerpoint/2010/main" val="1135849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trending upward feels like a negative thing….</a:t>
            </a:r>
          </a:p>
        </p:txBody>
      </p:sp>
      <p:sp>
        <p:nvSpPr>
          <p:cNvPr id="4" name="Slide Number Placeholder 3"/>
          <p:cNvSpPr>
            <a:spLocks noGrp="1"/>
          </p:cNvSpPr>
          <p:nvPr>
            <p:ph type="sldNum" sz="quarter" idx="10"/>
          </p:nvPr>
        </p:nvSpPr>
        <p:spPr/>
        <p:txBody>
          <a:bodyPr/>
          <a:lstStyle/>
          <a:p>
            <a:fld id="{4CCDBD70-841B-634E-A970-7DE49BD31ABB}" type="slidenum">
              <a:rPr lang="en-US" smtClean="0"/>
              <a:t>28</a:t>
            </a:fld>
            <a:endParaRPr lang="en-US"/>
          </a:p>
        </p:txBody>
      </p:sp>
    </p:spTree>
    <p:extLst>
      <p:ext uri="{BB962C8B-B14F-4D97-AF65-F5344CB8AC3E}">
        <p14:creationId xmlns:p14="http://schemas.microsoft.com/office/powerpoint/2010/main" val="2956401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Green trending upward feels like </a:t>
            </a:r>
            <a:r>
              <a:rPr lang="en-US"/>
              <a:t>a positive </a:t>
            </a:r>
            <a:r>
              <a:rPr lang="en-US" dirty="0"/>
              <a:t>thing….</a:t>
            </a:r>
          </a:p>
          <a:p>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29</a:t>
            </a:fld>
            <a:endParaRPr lang="en-US"/>
          </a:p>
        </p:txBody>
      </p:sp>
    </p:spTree>
    <p:extLst>
      <p:ext uri="{BB962C8B-B14F-4D97-AF65-F5344CB8AC3E}">
        <p14:creationId xmlns:p14="http://schemas.microsoft.com/office/powerpoint/2010/main" val="1722587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use the company logo to set the tone, however, you do not necessarily need to use all the colors (use color sparingly)</a:t>
            </a:r>
          </a:p>
        </p:txBody>
      </p:sp>
      <p:sp>
        <p:nvSpPr>
          <p:cNvPr id="4" name="Slide Number Placeholder 3"/>
          <p:cNvSpPr>
            <a:spLocks noGrp="1"/>
          </p:cNvSpPr>
          <p:nvPr>
            <p:ph type="sldNum" sz="quarter" idx="10"/>
          </p:nvPr>
        </p:nvSpPr>
        <p:spPr/>
        <p:txBody>
          <a:bodyPr/>
          <a:lstStyle/>
          <a:p>
            <a:fld id="{4CCDBD70-841B-634E-A970-7DE49BD31ABB}" type="slidenum">
              <a:rPr lang="en-US" smtClean="0"/>
              <a:t>30</a:t>
            </a:fld>
            <a:endParaRPr lang="en-US"/>
          </a:p>
        </p:txBody>
      </p:sp>
    </p:spTree>
    <p:extLst>
      <p:ext uri="{BB962C8B-B14F-4D97-AF65-F5344CB8AC3E}">
        <p14:creationId xmlns:p14="http://schemas.microsoft.com/office/powerpoint/2010/main" val="1814199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aware of the tone and meaning color can have…</a:t>
            </a:r>
          </a:p>
        </p:txBody>
      </p:sp>
      <p:sp>
        <p:nvSpPr>
          <p:cNvPr id="4" name="Slide Number Placeholder 3"/>
          <p:cNvSpPr>
            <a:spLocks noGrp="1"/>
          </p:cNvSpPr>
          <p:nvPr>
            <p:ph type="sldNum" sz="quarter" idx="10"/>
          </p:nvPr>
        </p:nvSpPr>
        <p:spPr/>
        <p:txBody>
          <a:bodyPr/>
          <a:lstStyle/>
          <a:p>
            <a:fld id="{4CCDBD70-841B-634E-A970-7DE49BD31ABB}" type="slidenum">
              <a:rPr lang="en-US" smtClean="0"/>
              <a:t>31</a:t>
            </a:fld>
            <a:endParaRPr lang="en-US"/>
          </a:p>
        </p:txBody>
      </p:sp>
    </p:spTree>
    <p:extLst>
      <p:ext uri="{BB962C8B-B14F-4D97-AF65-F5344CB8AC3E}">
        <p14:creationId xmlns:p14="http://schemas.microsoft.com/office/powerpoint/2010/main" val="3713685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always the STOP sign</a:t>
            </a:r>
          </a:p>
        </p:txBody>
      </p:sp>
      <p:sp>
        <p:nvSpPr>
          <p:cNvPr id="4" name="Slide Number Placeholder 3"/>
          <p:cNvSpPr>
            <a:spLocks noGrp="1"/>
          </p:cNvSpPr>
          <p:nvPr>
            <p:ph type="sldNum" sz="quarter" idx="10"/>
          </p:nvPr>
        </p:nvSpPr>
        <p:spPr/>
        <p:txBody>
          <a:bodyPr/>
          <a:lstStyle/>
          <a:p>
            <a:fld id="{4CCDBD70-841B-634E-A970-7DE49BD31ABB}" type="slidenum">
              <a:rPr lang="en-US" smtClean="0"/>
              <a:t>7</a:t>
            </a:fld>
            <a:endParaRPr lang="en-US"/>
          </a:p>
        </p:txBody>
      </p:sp>
    </p:spTree>
    <p:extLst>
      <p:ext uri="{BB962C8B-B14F-4D97-AF65-F5344CB8AC3E}">
        <p14:creationId xmlns:p14="http://schemas.microsoft.com/office/powerpoint/2010/main" val="172029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of men and .5% of women are color blind, avoid red-green and yellow-blue touching. If you need to have these colors then make sure you have additional encodings such as bold or italics…</a:t>
            </a:r>
          </a:p>
        </p:txBody>
      </p:sp>
      <p:sp>
        <p:nvSpPr>
          <p:cNvPr id="4" name="Slide Number Placeholder 3"/>
          <p:cNvSpPr>
            <a:spLocks noGrp="1"/>
          </p:cNvSpPr>
          <p:nvPr>
            <p:ph type="sldNum" sz="quarter" idx="10"/>
          </p:nvPr>
        </p:nvSpPr>
        <p:spPr/>
        <p:txBody>
          <a:bodyPr/>
          <a:lstStyle/>
          <a:p>
            <a:fld id="{4CCDBD70-841B-634E-A970-7DE49BD31ABB}" type="slidenum">
              <a:rPr lang="en-US" smtClean="0"/>
              <a:t>33</a:t>
            </a:fld>
            <a:endParaRPr lang="en-US"/>
          </a:p>
        </p:txBody>
      </p:sp>
    </p:spTree>
    <p:extLst>
      <p:ext uri="{BB962C8B-B14F-4D97-AF65-F5344CB8AC3E}">
        <p14:creationId xmlns:p14="http://schemas.microsoft.com/office/powerpoint/2010/main" val="756370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these colors are used to represent 5 regions of sales, make sure to use these same colors throughout the document and visualizations.</a:t>
            </a:r>
          </a:p>
        </p:txBody>
      </p:sp>
      <p:sp>
        <p:nvSpPr>
          <p:cNvPr id="4" name="Slide Number Placeholder 3"/>
          <p:cNvSpPr>
            <a:spLocks noGrp="1"/>
          </p:cNvSpPr>
          <p:nvPr>
            <p:ph type="sldNum" sz="quarter" idx="10"/>
          </p:nvPr>
        </p:nvSpPr>
        <p:spPr/>
        <p:txBody>
          <a:bodyPr/>
          <a:lstStyle/>
          <a:p>
            <a:fld id="{4CCDBD70-841B-634E-A970-7DE49BD31ABB}" type="slidenum">
              <a:rPr lang="en-US" smtClean="0"/>
              <a:t>35</a:t>
            </a:fld>
            <a:endParaRPr lang="en-US"/>
          </a:p>
        </p:txBody>
      </p:sp>
    </p:spTree>
    <p:extLst>
      <p:ext uri="{BB962C8B-B14F-4D97-AF65-F5344CB8AC3E}">
        <p14:creationId xmlns:p14="http://schemas.microsoft.com/office/powerpoint/2010/main" val="317716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in the Economist. Good graphs but can be made more effective…</a:t>
            </a:r>
          </a:p>
          <a:p>
            <a:endParaRPr lang="en-US" dirty="0"/>
          </a:p>
          <a:p>
            <a:r>
              <a:rPr lang="en-US" dirty="0"/>
              <a:t>Women were in red on left but not on right</a:t>
            </a:r>
          </a:p>
          <a:p>
            <a:endParaRPr lang="en-US" dirty="0"/>
          </a:p>
          <a:p>
            <a:r>
              <a:rPr lang="en-US" dirty="0"/>
              <a:t>Latin America was dark on left but bright on right?</a:t>
            </a:r>
          </a:p>
        </p:txBody>
      </p:sp>
      <p:sp>
        <p:nvSpPr>
          <p:cNvPr id="4" name="Slide Number Placeholder 3"/>
          <p:cNvSpPr>
            <a:spLocks noGrp="1"/>
          </p:cNvSpPr>
          <p:nvPr>
            <p:ph type="sldNum" sz="quarter" idx="10"/>
          </p:nvPr>
        </p:nvSpPr>
        <p:spPr/>
        <p:txBody>
          <a:bodyPr/>
          <a:lstStyle/>
          <a:p>
            <a:fld id="{4CCDBD70-841B-634E-A970-7DE49BD31ABB}" type="slidenum">
              <a:rPr lang="en-US" smtClean="0"/>
              <a:t>36</a:t>
            </a:fld>
            <a:endParaRPr lang="en-US"/>
          </a:p>
        </p:txBody>
      </p:sp>
    </p:spTree>
    <p:extLst>
      <p:ext uri="{BB962C8B-B14F-4D97-AF65-F5344CB8AC3E}">
        <p14:creationId xmlns:p14="http://schemas.microsoft.com/office/powerpoint/2010/main" val="3966981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40</a:t>
            </a:fld>
            <a:endParaRPr lang="en-US"/>
          </a:p>
        </p:txBody>
      </p:sp>
    </p:spTree>
    <p:extLst>
      <p:ext uri="{BB962C8B-B14F-4D97-AF65-F5344CB8AC3E}">
        <p14:creationId xmlns:p14="http://schemas.microsoft.com/office/powerpoint/2010/main" val="2728701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Color is our </a:t>
            </a:r>
            <a:r>
              <a:rPr lang="en-US" sz="1200" b="1" i="0" kern="1200" dirty="0">
                <a:solidFill>
                  <a:schemeClr val="tx1"/>
                </a:solidFill>
                <a:effectLst/>
                <a:latin typeface="+mn-lt"/>
                <a:ea typeface="+mn-ea"/>
                <a:cs typeface="+mn-cs"/>
              </a:rPr>
              <a:t>brain's interpretation</a:t>
            </a:r>
            <a:r>
              <a:rPr lang="en-US" sz="1200" b="0" i="0" kern="1200" dirty="0">
                <a:solidFill>
                  <a:schemeClr val="tx1"/>
                </a:solidFill>
                <a:effectLst/>
                <a:latin typeface="+mn-lt"/>
                <a:ea typeface="+mn-ea"/>
                <a:cs typeface="+mn-cs"/>
              </a:rPr>
              <a:t> of our eyes' detection of the different wavelengths of visible light. This is the regime of light, with wavelengths between 400 nanometers and 700 nanometers (1 nanometer = 1 billionth of a meter = 10</a:t>
            </a:r>
            <a:r>
              <a:rPr lang="en-US" sz="1200" b="0" i="0" kern="1200" baseline="30000" dirty="0">
                <a:solidFill>
                  <a:schemeClr val="tx1"/>
                </a:solidFill>
                <a:effectLst/>
                <a:latin typeface="+mn-lt"/>
                <a:ea typeface="+mn-ea"/>
                <a:cs typeface="+mn-cs"/>
              </a:rPr>
              <a:t>-9</a:t>
            </a:r>
            <a:r>
              <a:rPr lang="en-US" sz="1200" b="0" i="0" kern="1200" dirty="0">
                <a:solidFill>
                  <a:schemeClr val="tx1"/>
                </a:solidFill>
                <a:effectLst/>
                <a:latin typeface="+mn-lt"/>
                <a:ea typeface="+mn-ea"/>
                <a:cs typeface="+mn-cs"/>
              </a:rPr>
              <a:t> meter), that our eyes are sensitive to.  Our eyes have 3 ``color'' sensitive detectors called </a:t>
            </a:r>
            <a:r>
              <a:rPr lang="en-US" sz="1200" b="0" i="1" kern="1200" dirty="0">
                <a:solidFill>
                  <a:schemeClr val="tx1"/>
                </a:solidFill>
                <a:effectLst/>
                <a:latin typeface="+mn-lt"/>
                <a:ea typeface="+mn-ea"/>
                <a:cs typeface="+mn-cs"/>
              </a:rPr>
              <a:t>cones</a:t>
            </a:r>
            <a:r>
              <a:rPr lang="en-US" sz="1200" b="0" i="0" kern="1200" dirty="0">
                <a:solidFill>
                  <a:schemeClr val="tx1"/>
                </a:solidFill>
                <a:effectLst/>
                <a:latin typeface="+mn-lt"/>
                <a:ea typeface="+mn-ea"/>
                <a:cs typeface="+mn-cs"/>
              </a:rPr>
              <a:t>: red, green, and blue. Each type of cone is sensitive to a broad range in wavelength (called a response curve) of visible light, but this sensitivity is roughly bell-shaped, peaking at a particular wavelength, with lower sensitivity for wavelengths to either side of the peak. These response curves may be seen </a:t>
            </a:r>
            <a:r>
              <a:rPr lang="en-US" sz="1200" b="0" i="0" kern="1200" dirty="0">
                <a:solidFill>
                  <a:schemeClr val="tx1"/>
                </a:solidFill>
                <a:effectLst/>
                <a:latin typeface="+mn-lt"/>
                <a:ea typeface="+mn-ea"/>
                <a:cs typeface="+mn-cs"/>
                <a:hlinkClick r:id="rId3"/>
              </a:rPr>
              <a:t>here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Our perception of color comes from the brain's interpretation of how many photons of particular wavelengths fall within the response curves of each of the 3 types of cones. </a:t>
            </a:r>
            <a:r>
              <a:rPr lang="en-US" sz="1200" b="0" i="0" kern="1200" dirty="0">
                <a:solidFill>
                  <a:schemeClr val="tx1"/>
                </a:solidFill>
                <a:effectLst/>
                <a:latin typeface="+mn-lt"/>
                <a:ea typeface="+mn-ea"/>
                <a:cs typeface="+mn-cs"/>
              </a:rPr>
              <a:t>For example, an equal mixture</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of red and green light is interpreted as yellow, equal mixture of red and blue light is interpreted as magenta, and equal mixture of blue and green light is interpreted as cyan. Red, green, and blue are called primary colors; magenta, yellow, and cyan are called secondary colors. Our brain interprets a roughly equal mixture of red, green, and blue light (or a roughly equal mixture of secondary color light) as white light. Other ``colors'' are possible with the mixture of primary and/or secondary color light with white light. For example, pink is the combination of yellow and magenta light, or equivalently due to the combination of red and white light. It is probably more accurate to speak of degrees of response between the red, </a:t>
            </a:r>
            <a:r>
              <a:rPr lang="en-US" sz="1200" b="0" i="0" kern="1200" dirty="0" err="1">
                <a:solidFill>
                  <a:schemeClr val="tx1"/>
                </a:solidFill>
                <a:effectLst/>
                <a:latin typeface="+mn-lt"/>
                <a:ea typeface="+mn-ea"/>
                <a:cs typeface="+mn-cs"/>
              </a:rPr>
              <a:t>green&amp;blue</a:t>
            </a:r>
            <a:r>
              <a:rPr lang="en-US" sz="1200" b="0" i="0" kern="1200" dirty="0">
                <a:solidFill>
                  <a:schemeClr val="tx1"/>
                </a:solidFill>
                <a:effectLst/>
                <a:latin typeface="+mn-lt"/>
                <a:ea typeface="+mn-ea"/>
                <a:cs typeface="+mn-cs"/>
              </a:rPr>
              <a:t> cones, rather than mixtures of red, </a:t>
            </a:r>
            <a:r>
              <a:rPr lang="en-US" sz="1200" b="0" i="0" kern="1200" dirty="0" err="1">
                <a:solidFill>
                  <a:schemeClr val="tx1"/>
                </a:solidFill>
                <a:effectLst/>
                <a:latin typeface="+mn-lt"/>
                <a:ea typeface="+mn-ea"/>
                <a:cs typeface="+mn-cs"/>
              </a:rPr>
              <a:t>green&amp;blue</a:t>
            </a:r>
            <a:r>
              <a:rPr lang="en-US" sz="1200" b="0" i="0" kern="1200" dirty="0">
                <a:solidFill>
                  <a:schemeClr val="tx1"/>
                </a:solidFill>
                <a:effectLst/>
                <a:latin typeface="+mn-lt"/>
                <a:ea typeface="+mn-ea"/>
                <a:cs typeface="+mn-cs"/>
              </a:rPr>
              <a:t> light as I described above. Go </a:t>
            </a:r>
            <a:r>
              <a:rPr lang="en-US" sz="1200" b="0" i="0" kern="1200" dirty="0">
                <a:solidFill>
                  <a:schemeClr val="tx1"/>
                </a:solidFill>
                <a:effectLst/>
                <a:latin typeface="+mn-lt"/>
                <a:ea typeface="+mn-ea"/>
                <a:cs typeface="+mn-cs"/>
                <a:hlinkClick r:id="rId4"/>
              </a:rPr>
              <a:t>here</a:t>
            </a:r>
            <a:r>
              <a:rPr lang="en-US" sz="1200" b="0" i="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hlinkClick r:id="rId5"/>
              </a:rPr>
              <a:t>here</a:t>
            </a:r>
            <a:r>
              <a:rPr lang="en-US" sz="1200" b="0" i="0" kern="1200" dirty="0">
                <a:solidFill>
                  <a:schemeClr val="tx1"/>
                </a:solidFill>
                <a:effectLst/>
                <a:latin typeface="+mn-lt"/>
                <a:ea typeface="+mn-ea"/>
                <a:cs typeface="+mn-cs"/>
              </a:rPr>
              <a:t> for more information. Further discussion of color rendering of spectra can be found </a:t>
            </a:r>
            <a:r>
              <a:rPr lang="en-US" sz="1200" b="0" i="0" kern="1200" dirty="0">
                <a:solidFill>
                  <a:schemeClr val="tx1"/>
                </a:solidFill>
                <a:effectLst/>
                <a:latin typeface="+mn-lt"/>
                <a:ea typeface="+mn-ea"/>
                <a:cs typeface="+mn-cs"/>
                <a:hlinkClick r:id="rId6"/>
              </a:rPr>
              <a:t>here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50</a:t>
            </a:fld>
            <a:endParaRPr lang="en-US"/>
          </a:p>
        </p:txBody>
      </p:sp>
    </p:spTree>
    <p:extLst>
      <p:ext uri="{BB962C8B-B14F-4D97-AF65-F5344CB8AC3E}">
        <p14:creationId xmlns:p14="http://schemas.microsoft.com/office/powerpoint/2010/main" val="393680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Colorimetry"/>
              </a:rPr>
              <a:t>colorimetry</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metamerism</a:t>
            </a:r>
            <a:r>
              <a:rPr lang="en-US" sz="1200" b="0" i="0" kern="1200" dirty="0">
                <a:solidFill>
                  <a:schemeClr val="tx1"/>
                </a:solidFill>
                <a:effectLst/>
                <a:latin typeface="+mn-lt"/>
                <a:ea typeface="+mn-ea"/>
                <a:cs typeface="+mn-cs"/>
              </a:rPr>
              <a:t> is a perceived matching of the colors with different (nonmatching) </a:t>
            </a:r>
            <a:r>
              <a:rPr lang="en-US" sz="1200" b="0" i="0" u="none" strike="noStrike" kern="1200" dirty="0">
                <a:solidFill>
                  <a:schemeClr val="tx1"/>
                </a:solidFill>
                <a:effectLst/>
                <a:latin typeface="+mn-lt"/>
                <a:ea typeface="+mn-ea"/>
                <a:cs typeface="+mn-cs"/>
                <a:hlinkClick r:id="rId4" tooltip="Spectral power distribution"/>
              </a:rPr>
              <a:t>spectral power distributions</a:t>
            </a:r>
            <a:r>
              <a:rPr lang="en-US" sz="1200" b="0" i="0" kern="1200" dirty="0">
                <a:solidFill>
                  <a:schemeClr val="tx1"/>
                </a:solidFill>
                <a:effectLst/>
                <a:latin typeface="+mn-lt"/>
                <a:ea typeface="+mn-ea"/>
                <a:cs typeface="+mn-cs"/>
              </a:rPr>
              <a:t>. Colors that match this way are called </a:t>
            </a:r>
            <a:r>
              <a:rPr lang="en-US" sz="1200" b="1" i="0" kern="1200" dirty="0" err="1">
                <a:solidFill>
                  <a:schemeClr val="tx1"/>
                </a:solidFill>
                <a:effectLst/>
                <a:latin typeface="+mn-lt"/>
                <a:ea typeface="+mn-ea"/>
                <a:cs typeface="+mn-cs"/>
              </a:rPr>
              <a:t>metamers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55</a:t>
            </a:fld>
            <a:endParaRPr lang="en-US"/>
          </a:p>
        </p:txBody>
      </p:sp>
    </p:spTree>
    <p:extLst>
      <p:ext uri="{BB962C8B-B14F-4D97-AF65-F5344CB8AC3E}">
        <p14:creationId xmlns:p14="http://schemas.microsoft.com/office/powerpoint/2010/main" val="1397001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Mixtec, languages belong to the Otomanguean language family of Mexico, and are closely related to the </a:t>
            </a:r>
            <a:r>
              <a:rPr lang="en-US" sz="1200" b="0" i="0" kern="1200" dirty="0" err="1">
                <a:solidFill>
                  <a:schemeClr val="tx1"/>
                </a:solidFill>
                <a:effectLst/>
                <a:latin typeface="+mn-lt"/>
                <a:ea typeface="+mn-ea"/>
                <a:cs typeface="+mn-cs"/>
              </a:rPr>
              <a:t>Trique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Cuicatec</a:t>
            </a:r>
            <a:r>
              <a:rPr lang="en-US" sz="1200" b="0" i="0" kern="1200" dirty="0">
                <a:solidFill>
                  <a:schemeClr val="tx1"/>
                </a:solidFill>
                <a:effectLst/>
                <a:latin typeface="+mn-lt"/>
                <a:ea typeface="+mn-ea"/>
                <a:cs typeface="+mn-cs"/>
              </a:rPr>
              <a:t> languages. They are spoken by over half a million people.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Tlapanec</a:t>
            </a:r>
            <a:r>
              <a:rPr lang="en-US" sz="1200" b="0" i="0" kern="1200" dirty="0">
                <a:solidFill>
                  <a:schemeClr val="tx1"/>
                </a:solidFill>
                <a:effectLst/>
                <a:latin typeface="+mn-lt"/>
                <a:ea typeface="+mn-ea"/>
                <a:cs typeface="+mn-cs"/>
              </a:rPr>
              <a:t> is an indigenous Mexican language spoken by more than 98,000 </a:t>
            </a:r>
            <a:r>
              <a:rPr lang="en-US" sz="1200" b="0" i="0" kern="1200" dirty="0" err="1">
                <a:solidFill>
                  <a:schemeClr val="tx1"/>
                </a:solidFill>
                <a:effectLst/>
                <a:latin typeface="+mn-lt"/>
                <a:ea typeface="+mn-ea"/>
                <a:cs typeface="+mn-cs"/>
              </a:rPr>
              <a:t>Tlapanec</a:t>
            </a:r>
            <a:r>
              <a:rPr lang="en-US" sz="1200" b="0" i="0" kern="1200" dirty="0">
                <a:solidFill>
                  <a:schemeClr val="tx1"/>
                </a:solidFill>
                <a:effectLst/>
                <a:latin typeface="+mn-lt"/>
                <a:ea typeface="+mn-ea"/>
                <a:cs typeface="+mn-cs"/>
              </a:rPr>
              <a:t> people in the state of Guerrero. Like other Oto-</a:t>
            </a:r>
            <a:r>
              <a:rPr lang="en-US" sz="1200" b="0" i="0" kern="1200" dirty="0" err="1">
                <a:solidFill>
                  <a:schemeClr val="tx1"/>
                </a:solidFill>
                <a:effectLst/>
                <a:latin typeface="+mn-lt"/>
                <a:ea typeface="+mn-ea"/>
                <a:cs typeface="+mn-cs"/>
              </a:rPr>
              <a:t>Manguean</a:t>
            </a:r>
            <a:r>
              <a:rPr lang="en-US" sz="1200" b="0" i="0" kern="1200" dirty="0">
                <a:solidFill>
                  <a:schemeClr val="tx1"/>
                </a:solidFill>
                <a:effectLst/>
                <a:latin typeface="+mn-lt"/>
                <a:ea typeface="+mn-ea"/>
                <a:cs typeface="+mn-cs"/>
              </a:rPr>
              <a:t> languages, it is tonal and has complex inflectional morphology.</a:t>
            </a:r>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107</a:t>
            </a:fld>
            <a:endParaRPr lang="en-US"/>
          </a:p>
        </p:txBody>
      </p:sp>
    </p:spTree>
    <p:extLst>
      <p:ext uri="{BB962C8B-B14F-4D97-AF65-F5344CB8AC3E}">
        <p14:creationId xmlns:p14="http://schemas.microsoft.com/office/powerpoint/2010/main" val="80431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Camsa</a:t>
            </a:r>
            <a:r>
              <a:rPr lang="en-US" dirty="0"/>
              <a:t> – Columbia </a:t>
            </a:r>
            <a:r>
              <a:rPr lang="en-US" dirty="0" err="1"/>
              <a:t>regien</a:t>
            </a:r>
            <a:endParaRPr lang="en-US" dirty="0"/>
          </a:p>
          <a:p>
            <a:endParaRPr lang="en-US" dirty="0"/>
          </a:p>
          <a:p>
            <a:r>
              <a:rPr lang="en-US" sz="1200" b="0" i="0" kern="1200" dirty="0" err="1">
                <a:solidFill>
                  <a:schemeClr val="tx1"/>
                </a:solidFill>
                <a:effectLst/>
                <a:latin typeface="+mn-lt"/>
                <a:ea typeface="+mn-ea"/>
                <a:cs typeface="+mn-cs"/>
              </a:rPr>
              <a:t>Chavacano</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Chabacano</a:t>
            </a:r>
            <a:r>
              <a:rPr lang="en-US" sz="1200" b="0" i="0" kern="1200" dirty="0">
                <a:solidFill>
                  <a:schemeClr val="tx1"/>
                </a:solidFill>
                <a:effectLst/>
                <a:latin typeface="+mn-lt"/>
                <a:ea typeface="+mn-ea"/>
                <a:cs typeface="+mn-cs"/>
              </a:rPr>
              <a:t> refers to a number of Spanish-based creole language varieties spoken in the Philippines.</a:t>
            </a:r>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108</a:t>
            </a:fld>
            <a:endParaRPr lang="en-US"/>
          </a:p>
        </p:txBody>
      </p:sp>
    </p:spTree>
    <p:extLst>
      <p:ext uri="{BB962C8B-B14F-4D97-AF65-F5344CB8AC3E}">
        <p14:creationId xmlns:p14="http://schemas.microsoft.com/office/powerpoint/2010/main" val="56406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Frequency </a:t>
            </a:r>
            <a:r>
              <a:rPr lang="en-US" sz="1200" b="1" i="0" kern="1200" dirty="0">
                <a:solidFill>
                  <a:schemeClr val="tx1"/>
                </a:solidFill>
                <a:effectLst/>
                <a:latin typeface="+mn-lt"/>
                <a:ea typeface="+mn-ea"/>
                <a:cs typeface="+mn-cs"/>
              </a:rPr>
              <a:t>allocation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spectrum allocation</a:t>
            </a:r>
            <a:r>
              <a:rPr lang="en-US" sz="1200" b="0" i="0" kern="1200" dirty="0">
                <a:solidFill>
                  <a:schemeClr val="tx1"/>
                </a:solidFill>
                <a:effectLst/>
                <a:latin typeface="+mn-lt"/>
                <a:ea typeface="+mn-ea"/>
                <a:cs typeface="+mn-cs"/>
              </a:rPr>
              <a:t>) is the division of the electromagnetic </a:t>
            </a:r>
            <a:r>
              <a:rPr lang="en-US" sz="1200" b="1" i="0" kern="1200" dirty="0">
                <a:solidFill>
                  <a:schemeClr val="tx1"/>
                </a:solidFill>
                <a:effectLst/>
                <a:latin typeface="+mn-lt"/>
                <a:ea typeface="+mn-ea"/>
                <a:cs typeface="+mn-cs"/>
              </a:rPr>
              <a:t>spectrum</a:t>
            </a:r>
            <a:r>
              <a:rPr lang="en-US" sz="1200" b="0" i="0" kern="1200" dirty="0">
                <a:solidFill>
                  <a:schemeClr val="tx1"/>
                </a:solidFill>
                <a:effectLst/>
                <a:latin typeface="+mn-lt"/>
                <a:ea typeface="+mn-ea"/>
                <a:cs typeface="+mn-cs"/>
              </a:rPr>
              <a:t> into </a:t>
            </a:r>
            <a:r>
              <a:rPr lang="en-US" sz="1200" b="1" i="0" kern="1200" dirty="0">
                <a:solidFill>
                  <a:schemeClr val="tx1"/>
                </a:solidFill>
                <a:effectLst/>
                <a:latin typeface="+mn-lt"/>
                <a:ea typeface="+mn-ea"/>
                <a:cs typeface="+mn-cs"/>
              </a:rPr>
              <a:t>radio</a:t>
            </a:r>
            <a:r>
              <a:rPr lang="en-US" sz="1200" b="0" i="0" kern="1200" dirty="0">
                <a:solidFill>
                  <a:schemeClr val="tx1"/>
                </a:solidFill>
                <a:effectLst/>
                <a:latin typeface="+mn-lt"/>
                <a:ea typeface="+mn-ea"/>
                <a:cs typeface="+mn-cs"/>
              </a:rPr>
              <a:t>frequency bands. ... </a:t>
            </a:r>
            <a:r>
              <a:rPr lang="en-US" sz="1200" b="1" i="0" kern="1200" dirty="0">
                <a:solidFill>
                  <a:schemeClr val="tx1"/>
                </a:solidFill>
                <a:effectLst/>
                <a:latin typeface="+mn-lt"/>
                <a:ea typeface="+mn-ea"/>
                <a:cs typeface="+mn-cs"/>
              </a:rPr>
              <a:t>Radio</a:t>
            </a:r>
            <a:r>
              <a:rPr lang="en-US" sz="1200" b="0" i="0" kern="1200" dirty="0">
                <a:solidFill>
                  <a:schemeClr val="tx1"/>
                </a:solidFill>
                <a:effectLst/>
                <a:latin typeface="+mn-lt"/>
                <a:ea typeface="+mn-ea"/>
                <a:cs typeface="+mn-cs"/>
              </a:rPr>
              <a:t> propagation does not stop at national boundaries. Giving technical and economic reasons, governments have sought to </a:t>
            </a:r>
            <a:r>
              <a:rPr lang="en-US" sz="1200" b="0" i="0" kern="1200" dirty="0" err="1">
                <a:solidFill>
                  <a:schemeClr val="tx1"/>
                </a:solidFill>
                <a:effectLst/>
                <a:latin typeface="+mn-lt"/>
                <a:ea typeface="+mn-ea"/>
                <a:cs typeface="+mn-cs"/>
              </a:rPr>
              <a:t>harmonise</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allocation of RF</a:t>
            </a:r>
            <a:r>
              <a:rPr lang="en-US" sz="1200" b="0" i="0" kern="1200" dirty="0">
                <a:solidFill>
                  <a:schemeClr val="tx1"/>
                </a:solidFill>
                <a:effectLst/>
                <a:latin typeface="+mn-lt"/>
                <a:ea typeface="+mn-ea"/>
                <a:cs typeface="+mn-cs"/>
              </a:rPr>
              <a:t> bands and their standardization.</a:t>
            </a:r>
          </a:p>
          <a:p>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121</a:t>
            </a:fld>
            <a:endParaRPr lang="en-US"/>
          </a:p>
        </p:txBody>
      </p:sp>
    </p:spTree>
    <p:extLst>
      <p:ext uri="{BB962C8B-B14F-4D97-AF65-F5344CB8AC3E}">
        <p14:creationId xmlns:p14="http://schemas.microsoft.com/office/powerpoint/2010/main" val="2979808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ability to reliably name colors provides a link between visual perception and symbolic cognition. In this project, we investigate how a statistical model of color naming can enable user interfaces to meaningfully mimic this link and support enhanced interactions.</a:t>
            </a:r>
          </a:p>
          <a:p>
            <a:r>
              <a:rPr lang="en-US" sz="1200" b="0" i="0" kern="1200" dirty="0">
                <a:solidFill>
                  <a:schemeClr val="tx1"/>
                </a:solidFill>
                <a:effectLst/>
                <a:latin typeface="+mn-lt"/>
                <a:ea typeface="+mn-ea"/>
                <a:cs typeface="+mn-cs"/>
              </a:rPr>
              <a:t>We construct a </a:t>
            </a:r>
            <a:r>
              <a:rPr lang="en-US" sz="1200" b="1" i="0" kern="1200" dirty="0">
                <a:solidFill>
                  <a:schemeClr val="tx1"/>
                </a:solidFill>
                <a:effectLst/>
                <a:latin typeface="+mn-lt"/>
                <a:ea typeface="+mn-ea"/>
                <a:cs typeface="+mn-cs"/>
              </a:rPr>
              <a:t>probabilistic model of color naming</a:t>
            </a:r>
            <a:r>
              <a:rPr lang="en-US" sz="1200" b="0" i="0" kern="1200" dirty="0">
                <a:solidFill>
                  <a:schemeClr val="tx1"/>
                </a:solidFill>
                <a:effectLst/>
                <a:latin typeface="+mn-lt"/>
                <a:ea typeface="+mn-ea"/>
                <a:cs typeface="+mn-cs"/>
              </a:rPr>
              <a:t> from a large, unconstrained set of human color name judgments. This model can be used to map between colors and names and to define metrics for </a:t>
            </a:r>
            <a:r>
              <a:rPr lang="en-US" sz="1200" b="1" i="0" kern="1200" dirty="0">
                <a:solidFill>
                  <a:schemeClr val="tx1"/>
                </a:solidFill>
                <a:effectLst/>
                <a:latin typeface="+mn-lt"/>
                <a:ea typeface="+mn-ea"/>
                <a:cs typeface="+mn-cs"/>
              </a:rPr>
              <a:t>color saliency</a:t>
            </a:r>
            <a:r>
              <a:rPr lang="en-US" sz="1200" b="0" i="0" kern="1200" dirty="0">
                <a:solidFill>
                  <a:schemeClr val="tx1"/>
                </a:solidFill>
                <a:effectLst/>
                <a:latin typeface="+mn-lt"/>
                <a:ea typeface="+mn-ea"/>
                <a:cs typeface="+mn-cs"/>
              </a:rPr>
              <a:t> (how reliably a color is named) and </a:t>
            </a:r>
            <a:r>
              <a:rPr lang="en-US" sz="1200" b="1" i="0" kern="1200" dirty="0">
                <a:solidFill>
                  <a:schemeClr val="tx1"/>
                </a:solidFill>
                <a:effectLst/>
                <a:latin typeface="+mn-lt"/>
                <a:ea typeface="+mn-ea"/>
                <a:cs typeface="+mn-cs"/>
              </a:rPr>
              <a:t>color name distance</a:t>
            </a:r>
            <a:r>
              <a:rPr lang="en-US" sz="1200" b="0" i="0" kern="1200" dirty="0">
                <a:solidFill>
                  <a:schemeClr val="tx1"/>
                </a:solidFill>
                <a:effectLst/>
                <a:latin typeface="+mn-lt"/>
                <a:ea typeface="+mn-ea"/>
                <a:cs typeface="+mn-cs"/>
              </a:rPr>
              <a:t> (the similarity between colors based on naming patterns).</a:t>
            </a:r>
          </a:p>
          <a:p>
            <a:r>
              <a:rPr lang="en-US" sz="1200" b="0" i="0" kern="1200" dirty="0">
                <a:solidFill>
                  <a:schemeClr val="tx1"/>
                </a:solidFill>
                <a:effectLst/>
                <a:latin typeface="+mn-lt"/>
                <a:ea typeface="+mn-ea"/>
                <a:cs typeface="+mn-cs"/>
              </a:rPr>
              <a:t>This model can enable </a:t>
            </a:r>
            <a:r>
              <a:rPr lang="en-US" sz="1200" b="1" i="0" kern="1200" dirty="0">
                <a:solidFill>
                  <a:schemeClr val="tx1"/>
                </a:solidFill>
                <a:effectLst/>
                <a:latin typeface="+mn-lt"/>
                <a:ea typeface="+mn-ea"/>
                <a:cs typeface="+mn-cs"/>
              </a:rPr>
              <a:t>enhanced user interfaces</a:t>
            </a:r>
            <a:r>
              <a:rPr lang="en-US" sz="1200" b="0" i="0" kern="1200" dirty="0">
                <a:solidFill>
                  <a:schemeClr val="tx1"/>
                </a:solidFill>
                <a:effectLst/>
                <a:latin typeface="+mn-lt"/>
                <a:ea typeface="+mn-ea"/>
                <a:cs typeface="+mn-cs"/>
              </a:rPr>
              <a:t>. Demo applications linked below include a </a:t>
            </a:r>
            <a:r>
              <a:rPr lang="en-US" sz="1200" b="0" i="0" u="none" strike="noStrike" kern="1200" dirty="0">
                <a:solidFill>
                  <a:schemeClr val="tx1"/>
                </a:solidFill>
                <a:effectLst/>
                <a:latin typeface="+mn-lt"/>
                <a:ea typeface="+mn-ea"/>
                <a:cs typeface="+mn-cs"/>
                <a:hlinkClick r:id="rId3"/>
              </a:rPr>
              <a:t>color dictionary&amp;thesaurus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evaluation aids for color palette design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name-based pixel selection methods for image editing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sa·li·ence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ˈ</a:t>
            </a:r>
            <a:r>
              <a:rPr lang="en-US" sz="1200" b="0" i="0" kern="1200" dirty="0" err="1">
                <a:solidFill>
                  <a:schemeClr val="tx1"/>
                </a:solidFill>
                <a:effectLst/>
                <a:latin typeface="+mn-lt"/>
                <a:ea typeface="+mn-ea"/>
                <a:cs typeface="+mn-cs"/>
              </a:rPr>
              <a:t>sālēəns</a:t>
            </a:r>
            <a:r>
              <a:rPr lang="en-US" sz="1200" b="0" i="0" kern="1200" dirty="0">
                <a:solidFill>
                  <a:schemeClr val="tx1"/>
                </a:solidFill>
                <a:effectLst/>
                <a:latin typeface="+mn-lt"/>
                <a:ea typeface="+mn-ea"/>
                <a:cs typeface="+mn-cs"/>
              </a:rPr>
              <a:t>/</a:t>
            </a:r>
          </a:p>
          <a:p>
            <a:r>
              <a:rPr lang="en-US" sz="1200" b="0" i="1" kern="1200" dirty="0">
                <a:solidFill>
                  <a:schemeClr val="tx1"/>
                </a:solidFill>
                <a:effectLst/>
                <a:latin typeface="+mn-lt"/>
                <a:ea typeface="+mn-ea"/>
                <a:cs typeface="+mn-cs"/>
              </a:rPr>
              <a:t>noun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quality of being particularly noticeable or important; prominence.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123</a:t>
            </a:fld>
            <a:endParaRPr lang="en-US"/>
          </a:p>
        </p:txBody>
      </p:sp>
    </p:spTree>
    <p:extLst>
      <p:ext uri="{BB962C8B-B14F-4D97-AF65-F5344CB8AC3E}">
        <p14:creationId xmlns:p14="http://schemas.microsoft.com/office/powerpoint/2010/main" val="271997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sun but the plane is a quick second or vice versa</a:t>
            </a:r>
          </a:p>
        </p:txBody>
      </p:sp>
      <p:sp>
        <p:nvSpPr>
          <p:cNvPr id="4" name="Slide Number Placeholder 3"/>
          <p:cNvSpPr>
            <a:spLocks noGrp="1"/>
          </p:cNvSpPr>
          <p:nvPr>
            <p:ph type="sldNum" sz="quarter" idx="10"/>
          </p:nvPr>
        </p:nvSpPr>
        <p:spPr/>
        <p:txBody>
          <a:bodyPr/>
          <a:lstStyle/>
          <a:p>
            <a:fld id="{4CCDBD70-841B-634E-A970-7DE49BD31ABB}" type="slidenum">
              <a:rPr lang="en-US" smtClean="0"/>
              <a:t>8</a:t>
            </a:fld>
            <a:endParaRPr lang="en-US"/>
          </a:p>
        </p:txBody>
      </p:sp>
    </p:spTree>
    <p:extLst>
      <p:ext uri="{BB962C8B-B14F-4D97-AF65-F5344CB8AC3E}">
        <p14:creationId xmlns:p14="http://schemas.microsoft.com/office/powerpoint/2010/main" val="110297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the pink Perennial Sale sign</a:t>
            </a:r>
          </a:p>
          <a:p>
            <a:r>
              <a:rPr lang="en-US" dirty="0"/>
              <a:t>It should be noted that the viewers eye is usually drawn to the top left corner first unless there is something competing with it like the pink sign (then the top cleft corner may be ignored)</a:t>
            </a:r>
          </a:p>
        </p:txBody>
      </p:sp>
      <p:sp>
        <p:nvSpPr>
          <p:cNvPr id="4" name="Slide Number Placeholder 3"/>
          <p:cNvSpPr>
            <a:spLocks noGrp="1"/>
          </p:cNvSpPr>
          <p:nvPr>
            <p:ph type="sldNum" sz="quarter" idx="10"/>
          </p:nvPr>
        </p:nvSpPr>
        <p:spPr/>
        <p:txBody>
          <a:bodyPr/>
          <a:lstStyle/>
          <a:p>
            <a:fld id="{4CCDBD70-841B-634E-A970-7DE49BD31ABB}" type="slidenum">
              <a:rPr lang="en-US" smtClean="0"/>
              <a:t>9</a:t>
            </a:fld>
            <a:endParaRPr lang="en-US"/>
          </a:p>
        </p:txBody>
      </p:sp>
    </p:spTree>
    <p:extLst>
      <p:ext uri="{BB962C8B-B14F-4D97-AF65-F5344CB8AC3E}">
        <p14:creationId xmlns:p14="http://schemas.microsoft.com/office/powerpoint/2010/main" val="177252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eye is drawn everywhere and nowhere</a:t>
            </a:r>
          </a:p>
        </p:txBody>
      </p:sp>
      <p:sp>
        <p:nvSpPr>
          <p:cNvPr id="4" name="Slide Number Placeholder 3"/>
          <p:cNvSpPr>
            <a:spLocks noGrp="1"/>
          </p:cNvSpPr>
          <p:nvPr>
            <p:ph type="sldNum" sz="quarter" idx="10"/>
          </p:nvPr>
        </p:nvSpPr>
        <p:spPr/>
        <p:txBody>
          <a:bodyPr/>
          <a:lstStyle/>
          <a:p>
            <a:fld id="{4CCDBD70-841B-634E-A970-7DE49BD31ABB}" type="slidenum">
              <a:rPr lang="en-US" smtClean="0"/>
              <a:t>10</a:t>
            </a:fld>
            <a:endParaRPr lang="en-US"/>
          </a:p>
        </p:txBody>
      </p:sp>
    </p:spTree>
    <p:extLst>
      <p:ext uri="{BB962C8B-B14F-4D97-AF65-F5344CB8AC3E}">
        <p14:creationId xmlns:p14="http://schemas.microsoft.com/office/powerpoint/2010/main" val="2530613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the downfall of the pretty graphs</a:t>
            </a:r>
          </a:p>
          <a:p>
            <a:r>
              <a:rPr lang="en-US" dirty="0"/>
              <a:t>That is precisely the problem with this beautiful graphic.</a:t>
            </a:r>
          </a:p>
          <a:p>
            <a:endParaRPr lang="en-US" dirty="0"/>
          </a:p>
          <a:p>
            <a:endParaRPr lang="en-US" dirty="0"/>
          </a:p>
          <a:p>
            <a:r>
              <a:rPr lang="en-US" dirty="0"/>
              <a:t>Color can be used more strategically than this</a:t>
            </a:r>
          </a:p>
        </p:txBody>
      </p:sp>
      <p:sp>
        <p:nvSpPr>
          <p:cNvPr id="4" name="Slide Number Placeholder 3"/>
          <p:cNvSpPr>
            <a:spLocks noGrp="1"/>
          </p:cNvSpPr>
          <p:nvPr>
            <p:ph type="sldNum" sz="quarter" idx="10"/>
          </p:nvPr>
        </p:nvSpPr>
        <p:spPr/>
        <p:txBody>
          <a:bodyPr/>
          <a:lstStyle/>
          <a:p>
            <a:fld id="{4CCDBD70-841B-634E-A970-7DE49BD31ABB}" type="slidenum">
              <a:rPr lang="en-US" smtClean="0"/>
              <a:t>11</a:t>
            </a:fld>
            <a:endParaRPr lang="en-US"/>
          </a:p>
        </p:txBody>
      </p:sp>
    </p:spTree>
    <p:extLst>
      <p:ext uri="{BB962C8B-B14F-4D97-AF65-F5344CB8AC3E}">
        <p14:creationId xmlns:p14="http://schemas.microsoft.com/office/powerpoint/2010/main" val="1764581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the difference between the previous graph and this one – it draws the eye. We can’t help but look at the orange crayon.</a:t>
            </a:r>
          </a:p>
        </p:txBody>
      </p:sp>
      <p:sp>
        <p:nvSpPr>
          <p:cNvPr id="4" name="Slide Number Placeholder 3"/>
          <p:cNvSpPr>
            <a:spLocks noGrp="1"/>
          </p:cNvSpPr>
          <p:nvPr>
            <p:ph type="sldNum" sz="quarter" idx="10"/>
          </p:nvPr>
        </p:nvSpPr>
        <p:spPr/>
        <p:txBody>
          <a:bodyPr/>
          <a:lstStyle/>
          <a:p>
            <a:fld id="{4CCDBD70-841B-634E-A970-7DE49BD31ABB}" type="slidenum">
              <a:rPr lang="en-US" smtClean="0"/>
              <a:t>12</a:t>
            </a:fld>
            <a:endParaRPr lang="en-US"/>
          </a:p>
        </p:txBody>
      </p:sp>
    </p:spTree>
    <p:extLst>
      <p:ext uri="{BB962C8B-B14F-4D97-AF65-F5344CB8AC3E}">
        <p14:creationId xmlns:p14="http://schemas.microsoft.com/office/powerpoint/2010/main" val="982572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13</a:t>
            </a:fld>
            <a:endParaRPr lang="en-US"/>
          </a:p>
        </p:txBody>
      </p:sp>
    </p:spTree>
    <p:extLst>
      <p:ext uri="{BB962C8B-B14F-4D97-AF65-F5344CB8AC3E}">
        <p14:creationId xmlns:p14="http://schemas.microsoft.com/office/powerpoint/2010/main" val="2266615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DBD70-841B-634E-A970-7DE49BD31ABB}" type="slidenum">
              <a:rPr lang="en-US" smtClean="0"/>
              <a:t>16</a:t>
            </a:fld>
            <a:endParaRPr lang="en-US"/>
          </a:p>
        </p:txBody>
      </p:sp>
    </p:spTree>
    <p:extLst>
      <p:ext uri="{BB962C8B-B14F-4D97-AF65-F5344CB8AC3E}">
        <p14:creationId xmlns:p14="http://schemas.microsoft.com/office/powerpoint/2010/main" val="273793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FECD78-3C8E-49F2-8FAB-59489D168AB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FECD78-3C8E-49F2-8FAB-59489D168ABB}"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1/31/18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1/31/18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1/31/18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O0nYJ0Mjx10" TargetMode="External"/><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22 at 5.19.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374"/>
            <a:ext cx="9144000" cy="5016199"/>
          </a:xfrm>
          <a:prstGeom prst="rect">
            <a:avLst/>
          </a:prstGeom>
        </p:spPr>
      </p:pic>
    </p:spTree>
    <p:extLst>
      <p:ext uri="{BB962C8B-B14F-4D97-AF65-F5344CB8AC3E}">
        <p14:creationId xmlns:p14="http://schemas.microsoft.com/office/powerpoint/2010/main" val="3348383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56F97-65AA-5743-BC3F-A1D17431D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674"/>
            <a:ext cx="9144000" cy="6380651"/>
          </a:xfrm>
          <a:prstGeom prst="rect">
            <a:avLst/>
          </a:prstGeom>
        </p:spPr>
      </p:pic>
    </p:spTree>
    <p:extLst>
      <p:ext uri="{BB962C8B-B14F-4D97-AF65-F5344CB8AC3E}">
        <p14:creationId xmlns:p14="http://schemas.microsoft.com/office/powerpoint/2010/main" val="649447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327892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690126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06372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089729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994265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176341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152939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19522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449396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3325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DCC4C-9C4F-5148-949B-A45F536F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57"/>
            <a:ext cx="9144000" cy="6459085"/>
          </a:xfrm>
          <a:prstGeom prst="rect">
            <a:avLst/>
          </a:prstGeom>
        </p:spPr>
      </p:pic>
    </p:spTree>
    <p:extLst>
      <p:ext uri="{BB962C8B-B14F-4D97-AF65-F5344CB8AC3E}">
        <p14:creationId xmlns:p14="http://schemas.microsoft.com/office/powerpoint/2010/main" val="11971840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719832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62497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866873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06626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304221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245681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613415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175924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06693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19269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05368-E916-3648-8EA8-5F0E06FF7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5902"/>
            <a:ext cx="9144000" cy="6486195"/>
          </a:xfrm>
          <a:prstGeom prst="rect">
            <a:avLst/>
          </a:prstGeom>
        </p:spPr>
      </p:pic>
    </p:spTree>
    <p:extLst>
      <p:ext uri="{BB962C8B-B14F-4D97-AF65-F5344CB8AC3E}">
        <p14:creationId xmlns:p14="http://schemas.microsoft.com/office/powerpoint/2010/main" val="24651146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13528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585419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68408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11551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384942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25793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431926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310577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549229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9663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CE6DD-71CF-CC48-83AA-C2A11906A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9144000" cy="5588000"/>
          </a:xfrm>
          <a:prstGeom prst="rect">
            <a:avLst/>
          </a:prstGeom>
        </p:spPr>
      </p:pic>
    </p:spTree>
    <p:extLst>
      <p:ext uri="{BB962C8B-B14F-4D97-AF65-F5344CB8AC3E}">
        <p14:creationId xmlns:p14="http://schemas.microsoft.com/office/powerpoint/2010/main" val="680263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373150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804145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68905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815580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659299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003260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651542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650310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61989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4083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06CDE-AA8B-714C-9812-5652CF601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7054"/>
            <a:ext cx="9144000" cy="6303891"/>
          </a:xfrm>
          <a:prstGeom prst="rect">
            <a:avLst/>
          </a:prstGeom>
        </p:spPr>
      </p:pic>
    </p:spTree>
    <p:extLst>
      <p:ext uri="{BB962C8B-B14F-4D97-AF65-F5344CB8AC3E}">
        <p14:creationId xmlns:p14="http://schemas.microsoft.com/office/powerpoint/2010/main" val="30407158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262859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801146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395111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309308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12310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741544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88525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5350E-8110-9D4E-AE40-63DE1ED37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962"/>
            <a:ext cx="9144000" cy="6552076"/>
          </a:xfrm>
          <a:prstGeom prst="rect">
            <a:avLst/>
          </a:prstGeom>
        </p:spPr>
      </p:pic>
    </p:spTree>
    <p:extLst>
      <p:ext uri="{BB962C8B-B14F-4D97-AF65-F5344CB8AC3E}">
        <p14:creationId xmlns:p14="http://schemas.microsoft.com/office/powerpoint/2010/main" val="220989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1B3C78-FF1D-9A42-9134-A91EB8CA5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892"/>
            <a:ext cx="9144000" cy="6740215"/>
          </a:xfrm>
          <a:prstGeom prst="rect">
            <a:avLst/>
          </a:prstGeom>
        </p:spPr>
      </p:pic>
    </p:spTree>
    <p:extLst>
      <p:ext uri="{BB962C8B-B14F-4D97-AF65-F5344CB8AC3E}">
        <p14:creationId xmlns:p14="http://schemas.microsoft.com/office/powerpoint/2010/main" val="239842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4F52CD-13A1-2943-9779-66E096F62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82"/>
            <a:ext cx="9144000" cy="6795436"/>
          </a:xfrm>
          <a:prstGeom prst="rect">
            <a:avLst/>
          </a:prstGeom>
        </p:spPr>
      </p:pic>
    </p:spTree>
    <p:extLst>
      <p:ext uri="{BB962C8B-B14F-4D97-AF65-F5344CB8AC3E}">
        <p14:creationId xmlns:p14="http://schemas.microsoft.com/office/powerpoint/2010/main" val="183829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7C2F8-CAF8-C44B-BBDC-4342E25F5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510"/>
            <a:ext cx="9144000" cy="6514980"/>
          </a:xfrm>
          <a:prstGeom prst="rect">
            <a:avLst/>
          </a:prstGeom>
        </p:spPr>
      </p:pic>
    </p:spTree>
    <p:extLst>
      <p:ext uri="{BB962C8B-B14F-4D97-AF65-F5344CB8AC3E}">
        <p14:creationId xmlns:p14="http://schemas.microsoft.com/office/powerpoint/2010/main" val="364790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7DC5-0F50-4049-9BF1-543AFFD57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315"/>
            <a:ext cx="9144000" cy="5657370"/>
          </a:xfrm>
          <a:prstGeom prst="rect">
            <a:avLst/>
          </a:prstGeom>
        </p:spPr>
      </p:pic>
    </p:spTree>
    <p:extLst>
      <p:ext uri="{BB962C8B-B14F-4D97-AF65-F5344CB8AC3E}">
        <p14:creationId xmlns:p14="http://schemas.microsoft.com/office/powerpoint/2010/main" val="102561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337B49C3-629D-414A-A59D-0624777D1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391" y="153173"/>
            <a:ext cx="1601149" cy="2057290"/>
          </a:xfrm>
          <a:prstGeom prst="rect">
            <a:avLst/>
          </a:prstGeom>
        </p:spPr>
      </p:pic>
    </p:spTree>
    <p:extLst>
      <p:ext uri="{BB962C8B-B14F-4D97-AF65-F5344CB8AC3E}">
        <p14:creationId xmlns:p14="http://schemas.microsoft.com/office/powerpoint/2010/main" val="4034261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1EC546-28CC-4942-8ADD-3046A35AE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9144000" cy="6366076"/>
          </a:xfrm>
          <a:prstGeom prst="rect">
            <a:avLst/>
          </a:prstGeom>
        </p:spPr>
      </p:pic>
    </p:spTree>
    <p:extLst>
      <p:ext uri="{BB962C8B-B14F-4D97-AF65-F5344CB8AC3E}">
        <p14:creationId xmlns:p14="http://schemas.microsoft.com/office/powerpoint/2010/main" val="50830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FA129D-9353-104B-9DF9-FF8B69595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391"/>
            <a:ext cx="9144000" cy="6615218"/>
          </a:xfrm>
          <a:prstGeom prst="rect">
            <a:avLst/>
          </a:prstGeom>
        </p:spPr>
      </p:pic>
    </p:spTree>
    <p:extLst>
      <p:ext uri="{BB962C8B-B14F-4D97-AF65-F5344CB8AC3E}">
        <p14:creationId xmlns:p14="http://schemas.microsoft.com/office/powerpoint/2010/main" val="126700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DFBCA-37CF-0147-A39B-931C8CAE2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622"/>
            <a:ext cx="9144000" cy="5616755"/>
          </a:xfrm>
          <a:prstGeom prst="rect">
            <a:avLst/>
          </a:prstGeom>
        </p:spPr>
      </p:pic>
    </p:spTree>
    <p:extLst>
      <p:ext uri="{BB962C8B-B14F-4D97-AF65-F5344CB8AC3E}">
        <p14:creationId xmlns:p14="http://schemas.microsoft.com/office/powerpoint/2010/main" val="1737789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A7B05-B08C-164B-A00B-C280426B4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2"/>
            <a:ext cx="9144000" cy="6809975"/>
          </a:xfrm>
          <a:prstGeom prst="rect">
            <a:avLst/>
          </a:prstGeom>
        </p:spPr>
      </p:pic>
    </p:spTree>
    <p:extLst>
      <p:ext uri="{BB962C8B-B14F-4D97-AF65-F5344CB8AC3E}">
        <p14:creationId xmlns:p14="http://schemas.microsoft.com/office/powerpoint/2010/main" val="987030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5B726-4F9A-5443-9425-1A4009B9A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 y="0"/>
            <a:ext cx="9140789" cy="6858000"/>
          </a:xfrm>
          <a:prstGeom prst="rect">
            <a:avLst/>
          </a:prstGeom>
        </p:spPr>
      </p:pic>
    </p:spTree>
    <p:extLst>
      <p:ext uri="{BB962C8B-B14F-4D97-AF65-F5344CB8AC3E}">
        <p14:creationId xmlns:p14="http://schemas.microsoft.com/office/powerpoint/2010/main" val="2926885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1D4A0B-8700-1A48-8FA0-D5E4928C7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585"/>
            <a:ext cx="9144000" cy="6802829"/>
          </a:xfrm>
          <a:prstGeom prst="rect">
            <a:avLst/>
          </a:prstGeom>
        </p:spPr>
      </p:pic>
    </p:spTree>
    <p:extLst>
      <p:ext uri="{BB962C8B-B14F-4D97-AF65-F5344CB8AC3E}">
        <p14:creationId xmlns:p14="http://schemas.microsoft.com/office/powerpoint/2010/main" val="392488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CAD91-2113-834E-A5B5-ED96BE373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504"/>
            <a:ext cx="9144000" cy="6470991"/>
          </a:xfrm>
          <a:prstGeom prst="rect">
            <a:avLst/>
          </a:prstGeom>
        </p:spPr>
      </p:pic>
    </p:spTree>
    <p:extLst>
      <p:ext uri="{BB962C8B-B14F-4D97-AF65-F5344CB8AC3E}">
        <p14:creationId xmlns:p14="http://schemas.microsoft.com/office/powerpoint/2010/main" val="1954930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5805AB-DF12-FE45-8905-60A0EE554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056"/>
            <a:ext cx="9144000" cy="6443887"/>
          </a:xfrm>
          <a:prstGeom prst="rect">
            <a:avLst/>
          </a:prstGeom>
        </p:spPr>
      </p:pic>
    </p:spTree>
    <p:extLst>
      <p:ext uri="{BB962C8B-B14F-4D97-AF65-F5344CB8AC3E}">
        <p14:creationId xmlns:p14="http://schemas.microsoft.com/office/powerpoint/2010/main" val="1849847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1DC395-2364-D749-AF49-CE244934F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302"/>
            <a:ext cx="9144000" cy="6479396"/>
          </a:xfrm>
          <a:prstGeom prst="rect">
            <a:avLst/>
          </a:prstGeom>
        </p:spPr>
      </p:pic>
    </p:spTree>
    <p:extLst>
      <p:ext uri="{BB962C8B-B14F-4D97-AF65-F5344CB8AC3E}">
        <p14:creationId xmlns:p14="http://schemas.microsoft.com/office/powerpoint/2010/main" val="3124829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5ED52-1AD8-6D48-B41D-52C95C5A3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13"/>
            <a:ext cx="9144000" cy="6747774"/>
          </a:xfrm>
          <a:prstGeom prst="rect">
            <a:avLst/>
          </a:prstGeom>
        </p:spPr>
      </p:pic>
    </p:spTree>
    <p:extLst>
      <p:ext uri="{BB962C8B-B14F-4D97-AF65-F5344CB8AC3E}">
        <p14:creationId xmlns:p14="http://schemas.microsoft.com/office/powerpoint/2010/main" val="2795265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58655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8AFC8-CB50-CB4E-8F02-3CBF427C2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519"/>
            <a:ext cx="9144000" cy="6792961"/>
          </a:xfrm>
          <a:prstGeom prst="rect">
            <a:avLst/>
          </a:prstGeom>
        </p:spPr>
      </p:pic>
    </p:spTree>
    <p:extLst>
      <p:ext uri="{BB962C8B-B14F-4D97-AF65-F5344CB8AC3E}">
        <p14:creationId xmlns:p14="http://schemas.microsoft.com/office/powerpoint/2010/main" val="845249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C95539-5DB9-2A45-B084-166D015DB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73"/>
            <a:ext cx="9144000" cy="6824453"/>
          </a:xfrm>
          <a:prstGeom prst="rect">
            <a:avLst/>
          </a:prstGeom>
        </p:spPr>
      </p:pic>
    </p:spTree>
    <p:extLst>
      <p:ext uri="{BB962C8B-B14F-4D97-AF65-F5344CB8AC3E}">
        <p14:creationId xmlns:p14="http://schemas.microsoft.com/office/powerpoint/2010/main" val="33643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F0F04-FAF9-7446-8024-577968767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3563"/>
            <a:ext cx="9144000" cy="5610873"/>
          </a:xfrm>
          <a:prstGeom prst="rect">
            <a:avLst/>
          </a:prstGeom>
        </p:spPr>
      </p:pic>
    </p:spTree>
    <p:extLst>
      <p:ext uri="{BB962C8B-B14F-4D97-AF65-F5344CB8AC3E}">
        <p14:creationId xmlns:p14="http://schemas.microsoft.com/office/powerpoint/2010/main" val="1522661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A92599-3056-784B-976B-133586711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295"/>
            <a:ext cx="9144000" cy="6457410"/>
          </a:xfrm>
          <a:prstGeom prst="rect">
            <a:avLst/>
          </a:prstGeom>
        </p:spPr>
      </p:pic>
    </p:spTree>
    <p:extLst>
      <p:ext uri="{BB962C8B-B14F-4D97-AF65-F5344CB8AC3E}">
        <p14:creationId xmlns:p14="http://schemas.microsoft.com/office/powerpoint/2010/main" val="2939308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EBD9C8-1E28-5749-948A-F7E1A2A85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6245"/>
            <a:ext cx="9144000" cy="5645509"/>
          </a:xfrm>
          <a:prstGeom prst="rect">
            <a:avLst/>
          </a:prstGeom>
        </p:spPr>
      </p:pic>
    </p:spTree>
    <p:extLst>
      <p:ext uri="{BB962C8B-B14F-4D97-AF65-F5344CB8AC3E}">
        <p14:creationId xmlns:p14="http://schemas.microsoft.com/office/powerpoint/2010/main" val="2937448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D65EB-4CC1-884E-9EF3-777727DA4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056"/>
            <a:ext cx="9144000" cy="6421887"/>
          </a:xfrm>
          <a:prstGeom prst="rect">
            <a:avLst/>
          </a:prstGeom>
        </p:spPr>
      </p:pic>
    </p:spTree>
    <p:extLst>
      <p:ext uri="{BB962C8B-B14F-4D97-AF65-F5344CB8AC3E}">
        <p14:creationId xmlns:p14="http://schemas.microsoft.com/office/powerpoint/2010/main" val="3722817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3D15B-795D-3E43-BE28-66E0E4E92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092"/>
            <a:ext cx="9144000" cy="6447815"/>
          </a:xfrm>
          <a:prstGeom prst="rect">
            <a:avLst/>
          </a:prstGeom>
        </p:spPr>
      </p:pic>
    </p:spTree>
    <p:extLst>
      <p:ext uri="{BB962C8B-B14F-4D97-AF65-F5344CB8AC3E}">
        <p14:creationId xmlns:p14="http://schemas.microsoft.com/office/powerpoint/2010/main" val="39078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D3FEC-29AC-6B4C-9554-B35A626F2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830"/>
            <a:ext cx="9144000" cy="6642340"/>
          </a:xfrm>
          <a:prstGeom prst="rect">
            <a:avLst/>
          </a:prstGeom>
        </p:spPr>
      </p:pic>
    </p:spTree>
    <p:extLst>
      <p:ext uri="{BB962C8B-B14F-4D97-AF65-F5344CB8AC3E}">
        <p14:creationId xmlns:p14="http://schemas.microsoft.com/office/powerpoint/2010/main" val="3911953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F65FF-BB85-E54B-97CC-A30D979BF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415"/>
            <a:ext cx="9144000" cy="6623170"/>
          </a:xfrm>
          <a:prstGeom prst="rect">
            <a:avLst/>
          </a:prstGeom>
        </p:spPr>
      </p:pic>
    </p:spTree>
    <p:extLst>
      <p:ext uri="{BB962C8B-B14F-4D97-AF65-F5344CB8AC3E}">
        <p14:creationId xmlns:p14="http://schemas.microsoft.com/office/powerpoint/2010/main" val="3475584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BC999-A85A-4249-93A4-677B34360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6063"/>
            <a:ext cx="9144000" cy="5585874"/>
          </a:xfrm>
          <a:prstGeom prst="rect">
            <a:avLst/>
          </a:prstGeom>
        </p:spPr>
      </p:pic>
    </p:spTree>
    <p:extLst>
      <p:ext uri="{BB962C8B-B14F-4D97-AF65-F5344CB8AC3E}">
        <p14:creationId xmlns:p14="http://schemas.microsoft.com/office/powerpoint/2010/main" val="173464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a:extLst>
              <a:ext uri="{FF2B5EF4-FFF2-40B4-BE49-F238E27FC236}">
                <a16:creationId xmlns:a16="http://schemas.microsoft.com/office/drawing/2014/main" id="{82FC64BF-7903-774E-8AD4-8C45054DD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9F379F2E-98EB-7341-88BB-EC7AE63C9106}"/>
              </a:ext>
            </a:extLst>
          </p:cNvPr>
          <p:cNvSpPr txBox="1"/>
          <p:nvPr/>
        </p:nvSpPr>
        <p:spPr>
          <a:xfrm rot="626118">
            <a:off x="2479771" y="841270"/>
            <a:ext cx="6372065" cy="830997"/>
          </a:xfrm>
          <a:prstGeom prst="rect">
            <a:avLst/>
          </a:prstGeom>
          <a:noFill/>
        </p:spPr>
        <p:txBody>
          <a:bodyPr wrap="none" rtlCol="0">
            <a:spAutoFit/>
          </a:bodyPr>
          <a:lstStyle/>
          <a:p>
            <a:r>
              <a:rPr lang="en-US" sz="4800" b="1" dirty="0">
                <a:solidFill>
                  <a:srgbClr val="FF0000"/>
                </a:solidFill>
              </a:rPr>
              <a:t>First, in brief summary…</a:t>
            </a:r>
          </a:p>
        </p:txBody>
      </p:sp>
    </p:spTree>
    <p:extLst>
      <p:ext uri="{BB962C8B-B14F-4D97-AF65-F5344CB8AC3E}">
        <p14:creationId xmlns:p14="http://schemas.microsoft.com/office/powerpoint/2010/main" val="3175013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3A181364-88E6-594E-90D8-63DEB18B5D15}"/>
              </a:ext>
            </a:extLst>
          </p:cNvPr>
          <p:cNvSpPr txBox="1"/>
          <p:nvPr/>
        </p:nvSpPr>
        <p:spPr>
          <a:xfrm rot="626118">
            <a:off x="2484718" y="575317"/>
            <a:ext cx="5204695" cy="1015663"/>
          </a:xfrm>
          <a:prstGeom prst="rect">
            <a:avLst/>
          </a:prstGeom>
          <a:noFill/>
        </p:spPr>
        <p:txBody>
          <a:bodyPr wrap="none" rtlCol="0">
            <a:spAutoFit/>
          </a:bodyPr>
          <a:lstStyle/>
          <a:p>
            <a:r>
              <a:rPr lang="en-US" sz="6000" b="1" dirty="0">
                <a:solidFill>
                  <a:srgbClr val="FF0000"/>
                </a:solidFill>
              </a:rPr>
              <a:t>In more detail…</a:t>
            </a:r>
          </a:p>
        </p:txBody>
      </p:sp>
    </p:spTree>
    <p:extLst>
      <p:ext uri="{BB962C8B-B14F-4D97-AF65-F5344CB8AC3E}">
        <p14:creationId xmlns:p14="http://schemas.microsoft.com/office/powerpoint/2010/main" val="2214727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29735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32003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91856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95239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1797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91163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82703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8753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2216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8DB4FB-E5C3-3B4C-89DA-841FA37EB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6063"/>
            <a:ext cx="9144000" cy="5585874"/>
          </a:xfrm>
          <a:prstGeom prst="rect">
            <a:avLst/>
          </a:prstGeom>
        </p:spPr>
      </p:pic>
    </p:spTree>
    <p:extLst>
      <p:ext uri="{BB962C8B-B14F-4D97-AF65-F5344CB8AC3E}">
        <p14:creationId xmlns:p14="http://schemas.microsoft.com/office/powerpoint/2010/main" val="4205557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98264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85672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59460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77128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93160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45182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74808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E09F0823-82EF-A84B-8FFD-94904E7BABFA}"/>
              </a:ext>
            </a:extLst>
          </p:cNvPr>
          <p:cNvSpPr txBox="1"/>
          <p:nvPr/>
        </p:nvSpPr>
        <p:spPr>
          <a:xfrm>
            <a:off x="115747" y="4062713"/>
            <a:ext cx="4305782" cy="954107"/>
          </a:xfrm>
          <a:prstGeom prst="rect">
            <a:avLst/>
          </a:prstGeom>
          <a:noFill/>
        </p:spPr>
        <p:txBody>
          <a:bodyPr wrap="square" rtlCol="0">
            <a:spAutoFit/>
          </a:bodyPr>
          <a:lstStyle/>
          <a:p>
            <a:r>
              <a:rPr lang="en-US" sz="2800" b="1" dirty="0">
                <a:hlinkClick r:id="rId3"/>
              </a:rPr>
              <a:t>CIE Chromacity:</a:t>
            </a:r>
          </a:p>
          <a:p>
            <a:r>
              <a:rPr lang="en-US" sz="2800" b="1" i="1" dirty="0">
                <a:hlinkClick r:id="rId3"/>
              </a:rPr>
              <a:t>Explained better than I can!</a:t>
            </a:r>
            <a:endParaRPr lang="en-US" sz="2800" b="1" i="1" dirty="0"/>
          </a:p>
        </p:txBody>
      </p:sp>
    </p:spTree>
    <p:extLst>
      <p:ext uri="{BB962C8B-B14F-4D97-AF65-F5344CB8AC3E}">
        <p14:creationId xmlns:p14="http://schemas.microsoft.com/office/powerpoint/2010/main" val="1095605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05539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59788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7BE66A-D060-A442-93F1-08590748F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30"/>
            <a:ext cx="9144000" cy="6742739"/>
          </a:xfrm>
          <a:prstGeom prst="rect">
            <a:avLst/>
          </a:prstGeom>
        </p:spPr>
      </p:pic>
    </p:spTree>
    <p:extLst>
      <p:ext uri="{BB962C8B-B14F-4D97-AF65-F5344CB8AC3E}">
        <p14:creationId xmlns:p14="http://schemas.microsoft.com/office/powerpoint/2010/main" val="1694130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60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29251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08831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46348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1779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8534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9546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93407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58299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892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E6A7E8-1BC0-A54E-9624-E91CD242E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02"/>
            <a:ext cx="9144000" cy="6802596"/>
          </a:xfrm>
          <a:prstGeom prst="rect">
            <a:avLst/>
          </a:prstGeom>
        </p:spPr>
      </p:pic>
    </p:spTree>
    <p:extLst>
      <p:ext uri="{BB962C8B-B14F-4D97-AF65-F5344CB8AC3E}">
        <p14:creationId xmlns:p14="http://schemas.microsoft.com/office/powerpoint/2010/main" val="1604160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87403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30220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7376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780997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316159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662491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18328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692523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80622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70135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4A364-76C9-F84A-BDBC-337508D9A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810"/>
            <a:ext cx="9144000" cy="6336379"/>
          </a:xfrm>
          <a:prstGeom prst="rect">
            <a:avLst/>
          </a:prstGeom>
        </p:spPr>
      </p:pic>
    </p:spTree>
    <p:extLst>
      <p:ext uri="{BB962C8B-B14F-4D97-AF65-F5344CB8AC3E}">
        <p14:creationId xmlns:p14="http://schemas.microsoft.com/office/powerpoint/2010/main" val="2529648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576719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90970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7619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965408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66058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321262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06627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5"/>
            <a:ext cx="9144000" cy="6858000"/>
          </a:xfrm>
          <a:prstGeom prst="rect">
            <a:avLst/>
          </a:prstGeom>
        </p:spPr>
      </p:pic>
    </p:spTree>
    <p:extLst>
      <p:ext uri="{BB962C8B-B14F-4D97-AF65-F5344CB8AC3E}">
        <p14:creationId xmlns:p14="http://schemas.microsoft.com/office/powerpoint/2010/main" val="8353003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16573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46521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7077F5-90EE-5745-BD86-51802D0D2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82"/>
            <a:ext cx="9144000" cy="6795436"/>
          </a:xfrm>
          <a:prstGeom prst="rect">
            <a:avLst/>
          </a:prstGeom>
        </p:spPr>
      </p:pic>
    </p:spTree>
    <p:extLst>
      <p:ext uri="{BB962C8B-B14F-4D97-AF65-F5344CB8AC3E}">
        <p14:creationId xmlns:p14="http://schemas.microsoft.com/office/powerpoint/2010/main" val="33008172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03209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584546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69261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957419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28223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20519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804670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22660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6304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E442-Color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57199799"/>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Black .thmx</Template>
  <TotalTime>6841</TotalTime>
  <Words>542</Words>
  <Application>Microsoft Macintosh PowerPoint</Application>
  <PresentationFormat>On-screen Show (4:3)</PresentationFormat>
  <Paragraphs>80</Paragraphs>
  <Slides>146</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146</vt:i4>
      </vt:variant>
    </vt:vector>
  </HeadingPairs>
  <TitlesOfParts>
    <vt:vector size="149" baseType="lpstr">
      <vt:lpstr>Arial</vt:lpstr>
      <vt:lpstr>Calibri</vt:lpstr>
      <vt:lpstr> Black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Simonsen</dc:creator>
  <cp:lastModifiedBy>Linda Simonsen</cp:lastModifiedBy>
  <cp:revision>16</cp:revision>
  <dcterms:created xsi:type="dcterms:W3CDTF">2018-01-23T01:18:25Z</dcterms:created>
  <dcterms:modified xsi:type="dcterms:W3CDTF">2018-02-05T15:51:36Z</dcterms:modified>
</cp:coreProperties>
</file>